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6" r:id="rId2"/>
    <p:sldMasterId id="2147483698" r:id="rId3"/>
    <p:sldMasterId id="2147483712" r:id="rId4"/>
    <p:sldMasterId id="2147483724" r:id="rId5"/>
    <p:sldMasterId id="2147483738" r:id="rId6"/>
  </p:sldMasterIdLst>
  <p:notesMasterIdLst>
    <p:notesMasterId r:id="rId29"/>
  </p:notesMasterIdLst>
  <p:handoutMasterIdLst>
    <p:handoutMasterId r:id="rId30"/>
  </p:handoutMasterIdLst>
  <p:sldIdLst>
    <p:sldId id="256" r:id="rId7"/>
    <p:sldId id="320" r:id="rId8"/>
    <p:sldId id="406" r:id="rId9"/>
    <p:sldId id="407" r:id="rId10"/>
    <p:sldId id="408" r:id="rId11"/>
    <p:sldId id="409" r:id="rId12"/>
    <p:sldId id="405" r:id="rId13"/>
    <p:sldId id="279" r:id="rId14"/>
    <p:sldId id="410" r:id="rId15"/>
    <p:sldId id="378" r:id="rId16"/>
    <p:sldId id="379" r:id="rId17"/>
    <p:sldId id="381" r:id="rId18"/>
    <p:sldId id="382" r:id="rId19"/>
    <p:sldId id="383" r:id="rId20"/>
    <p:sldId id="384" r:id="rId21"/>
    <p:sldId id="385" r:id="rId22"/>
    <p:sldId id="386" r:id="rId23"/>
    <p:sldId id="390" r:id="rId24"/>
    <p:sldId id="392" r:id="rId25"/>
    <p:sldId id="397" r:id="rId26"/>
    <p:sldId id="403" r:id="rId27"/>
    <p:sldId id="36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669" autoAdjust="0"/>
  </p:normalViewPr>
  <p:slideViewPr>
    <p:cSldViewPr snapToGrid="0" snapToObjects="1">
      <p:cViewPr varScale="1">
        <p:scale>
          <a:sx n="102" d="100"/>
          <a:sy n="102" d="100"/>
        </p:scale>
        <p:origin x="-18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11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80D59-5E7D-1D4B-83E2-6287D5D2924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C4682-0D74-1649-A12A-B3FB697516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8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8DB85-39E3-4948-B514-AFE411FF651A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BC3D6-77CE-0441-9D9A-1ECBA8904B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53FD8-CBED-40CD-89B5-70F070DF2DBE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EF5ACF-F8E6-4BA4-85DF-15EC39D6F7A0}" type="slidenum">
              <a:rPr lang="en-CA" altLang="en-US"/>
              <a:pPr eaLnBrk="1" hangingPunct="1"/>
              <a:t>20</a:t>
            </a:fld>
            <a:endParaRPr lang="en-CA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AA6B8C-2298-48AD-B173-221EE764695F}" type="slidenum">
              <a:rPr lang="en-CA" altLang="en-US"/>
              <a:pPr eaLnBrk="1" hangingPunct="1"/>
              <a:t>12</a:t>
            </a:fld>
            <a:endParaRPr lang="en-CA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ECCAA0-AB54-4689-8BE1-386915C3D8F8}" type="slidenum">
              <a:rPr lang="en-CA" altLang="en-US"/>
              <a:pPr eaLnBrk="1" hangingPunct="1"/>
              <a:t>13</a:t>
            </a:fld>
            <a:endParaRPr lang="en-CA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39AB48-2452-4AD4-A25E-BBCA6225A437}" type="slidenum">
              <a:rPr lang="en-CA" altLang="en-US"/>
              <a:pPr eaLnBrk="1" hangingPunct="1"/>
              <a:t>14</a:t>
            </a:fld>
            <a:endParaRPr lang="en-CA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A112DF-E669-46B4-B8F5-C965E2EA8584}" type="slidenum">
              <a:rPr lang="en-CA" altLang="en-US"/>
              <a:pPr eaLnBrk="1" hangingPunct="1"/>
              <a:t>15</a:t>
            </a:fld>
            <a:endParaRPr lang="en-CA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E10691-A1AE-45F8-8861-11868832BBB5}" type="slidenum">
              <a:rPr lang="en-CA" altLang="en-US"/>
              <a:pPr eaLnBrk="1" hangingPunct="1"/>
              <a:t>16</a:t>
            </a:fld>
            <a:endParaRPr lang="en-CA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54CD77-6D26-46F2-B471-CCFC7372A5D4}" type="slidenum">
              <a:rPr lang="en-CA" altLang="en-US"/>
              <a:pPr eaLnBrk="1" hangingPunct="1"/>
              <a:t>17</a:t>
            </a:fld>
            <a:endParaRPr lang="en-CA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4C45D4-053B-4B47-874D-9851D9F888FC}" type="slidenum">
              <a:rPr lang="en-CA" altLang="en-US"/>
              <a:pPr eaLnBrk="1" hangingPunct="1"/>
              <a:t>18</a:t>
            </a:fld>
            <a:endParaRPr lang="en-CA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04AE8B-5E60-4AF7-A66E-83EFEFB74C3B}" type="slidenum">
              <a:rPr lang="en-CA" altLang="en-US"/>
              <a:pPr eaLnBrk="1" hangingPunct="1"/>
              <a:t>19</a:t>
            </a:fld>
            <a:endParaRPr lang="en-CA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743200"/>
            <a:ext cx="8610600" cy="14446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905000"/>
          </a:xfrm>
        </p:spPr>
        <p:txBody>
          <a:bodyPr/>
          <a:lstStyle>
            <a:lvl1pPr algn="ctr"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1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524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EC6B9-621F-46E5-B387-FB2C5D209733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E73212-F739-4BDB-9861-C70D57F28417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BEF7D9-A64B-4BB8-B98D-B3E0E58309E4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DCD6E-79B8-4B02-B799-6F78FB8549F6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F002C-DB65-48B5-AFA8-265A0827957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7378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5871-B891-411D-BE0B-25F4232D867D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38FA-3949-4E1A-B681-173C71735B4D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A47A-9AB4-453E-A2A4-20F9646F708E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ADF9-AA7C-4FD5-A82A-1A4411381685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45B5-25D3-457C-BC37-F3E45B6EBE76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317B80-AAAF-48CB-9719-D0DDF63BCF53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8F5D-C9FE-4C24-B104-FDE1D7CD3B32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2495-D95A-43C9-8C45-63248CE88939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73F8F-71F2-418F-8DEC-6AC0A52C0DB9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56FA6-B45E-4B6E-9716-FA7EC392F4A8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500C-ED65-4B54-AB8B-22A769861E12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F836-1B94-401F-AC67-675F36A602D2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743200"/>
            <a:ext cx="8610600" cy="14446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905000"/>
          </a:xfrm>
        </p:spPr>
        <p:txBody>
          <a:bodyPr/>
          <a:lstStyle>
            <a:lvl1pPr algn="ctr"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1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524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0DA0A9-9B9A-4672-BDCA-CFF2D5C54704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A984AE-E836-4988-B0A0-90DC88514AA6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E8229D-506A-4D94-9212-419460E0DF41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002670-EF9E-4CDF-9F9F-1D7115825726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A4D6F-DDE4-4152-B37E-91A0E6F5482D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618453-04B9-43D5-885A-4EF73FD41604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575032-AD19-4EBE-8213-D977A40F131F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2515-9B47-4F39-958B-BAFBDAF00074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B5F2EB-3894-45EE-8D44-E230284A7ADE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B32EF-B8A7-4CB6-AAF7-64CD67A22D55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9F00CC-3765-4AF3-BBCE-6E5AA774B3EF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48EB67-2E53-4106-BE62-D4ECAEB18F6E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D1D281-1B87-483E-9C7D-57A102D74295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74E1-0408-415B-A83A-841459E8EE29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D7C86C-754E-4936-8983-0AA5E3A865D1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FEDA-B713-45D8-A4F6-75D2E48A3B67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4472-E1E6-4131-9064-5C55F5EC1759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AB54-5981-4A40-94D0-7BA3782B7E11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B097-06E1-493B-810A-A5BC34669F53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75AFF-CD59-4E00-9EA4-1E08F3D3F5DE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6807-DC81-421F-86F1-381FF6D96A10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05DB-06CC-43C9-8E07-31F514972D01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98AB-135F-4475-8081-0EDD39A2AEB1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4F5B-736E-448B-81D4-4CF1520B5FDC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B377-E26A-445F-9C37-8B924D601C6E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076B19-2A9F-4E09-98C7-1CA5358F729F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743200"/>
            <a:ext cx="8610600" cy="14446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905000"/>
          </a:xfrm>
        </p:spPr>
        <p:txBody>
          <a:bodyPr/>
          <a:lstStyle>
            <a:lvl1pPr algn="ctr"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1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524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5841D7-9F68-466C-9A6C-B33A9448D865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703938-AAB6-4004-9BF7-19ADC91468FD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048513-B04A-4D69-BB32-E5ED58CE2D71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31C986-C08A-4FCA-AD60-2AFE31DCD5DB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B9CCC3-42ED-404B-9FD3-09CE3D710E17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A54409-9C32-4A4A-8954-6ED4DA72303E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BEFCBA-E487-43FE-9684-D647226DF616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D220C3-80E1-46AA-952A-C4AEA8B8729F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C8E8A3-EE94-4AB1-AF4D-6145676D741C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979CD5-9A48-483E-BD36-3606D260B2EB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933E34-A301-4AF9-8D94-8D622DA3D27C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91041A-ECC4-4941-9E71-1DF4E8F43A32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3E672B-115D-4F82-BC7A-A472388A3F36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7988-84BE-4F11-840F-C0A0910428AD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7AF2-D815-470D-9C55-AB57E0EBA4EA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3FDF-2B2A-40E7-934B-8BDEFEBA3043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3BB5C-9A49-4FE0-91EB-5D9217F26E01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E42E-2857-407B-9477-CE51AB7EB8F9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971D-9E1C-4717-A05D-6FF798411184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0394-FFE8-4569-BD05-2EB4AE3AF561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13C059-86C4-4359-834D-F0B2ECD76795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D449-C91B-4E21-B34E-397FCCEE9878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83EB-1387-445F-8C5A-299548819331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4ADD6-5567-4EE1-9D55-6CFF2D227944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97FE-44E6-46B1-9941-C2206A4E5D8F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A9A6B3-F2AF-4F3C-B5CD-C1B2D4D81C08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EDD992-D903-42B5-8966-A9E373F5CB80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</a:defRPr>
            </a:lvl1pPr>
          </a:lstStyle>
          <a:p>
            <a:fld id="{96B19746-B39E-460C-8267-8CAB9794242E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34" charset="0"/>
              </a:defRPr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144463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33400" y="9906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2286000"/>
            <a:ext cx="144463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4572000"/>
            <a:ext cx="144463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750" r:id="rId14"/>
  </p:sldLayoutIdLst>
  <p:transition>
    <p:cover dir="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BB63B-12FC-4E27-994D-B94925F81D70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>
    <p:cover dir="d"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</a:defRPr>
            </a:lvl1pPr>
          </a:lstStyle>
          <a:p>
            <a:fld id="{DBC065DD-2188-4866-8CD3-68CCB2C829F6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34" charset="0"/>
              </a:defRPr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144463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33400" y="9906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2286000"/>
            <a:ext cx="144463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4572000"/>
            <a:ext cx="144463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transition>
    <p:cover dir="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F268C-E573-47F0-B087-B6B5E691B6E4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>
    <p:cover dir="d"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</a:defRPr>
            </a:lvl1pPr>
          </a:lstStyle>
          <a:p>
            <a:fld id="{13071177-3256-44DD-B93C-166AB9B72F17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34" charset="0"/>
              </a:defRPr>
            </a:lvl1pPr>
          </a:lstStyle>
          <a:p>
            <a:fld id="{968835CA-F249-2042-92A2-C40BC3DB9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144463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33400" y="9906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2286000"/>
            <a:ext cx="144463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4572000"/>
            <a:ext cx="144463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transition>
    <p:cover dir="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211AF-DC3F-490C-BAB9-FC3F0E50BACC}" type="datetime1">
              <a:rPr lang="en-US" smtClean="0"/>
              <a:pPr/>
              <a:t>11/21/2014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CFC72-EA1B-4A3E-9B8B-C5AC24670F51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>
    <p:cover dir="d"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743635"/>
          </a:xfrm>
        </p:spPr>
        <p:txBody>
          <a:bodyPr>
            <a:noAutofit/>
          </a:bodyPr>
          <a:lstStyle/>
          <a:p>
            <a:r>
              <a:rPr lang="en-CA" sz="2800" dirty="0"/>
              <a:t>Information Technology </a:t>
            </a: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>and the increasing rate of academic </a:t>
            </a:r>
            <a:r>
              <a:rPr lang="en-CA" sz="2800" dirty="0"/>
              <a:t>collaboration</a:t>
            </a:r>
            <a:endParaRPr lang="en-US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Avi Goldfarb, University of Toronto and NBER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217461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277813"/>
            <a:ext cx="8701087" cy="636587"/>
          </a:xfrm>
        </p:spPr>
        <p:txBody>
          <a:bodyPr/>
          <a:lstStyle/>
          <a:p>
            <a:r>
              <a:rPr lang="en-US" dirty="0" smtClean="0"/>
              <a:t>Hypotheses behind increasing team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360640"/>
          </a:xfrm>
        </p:spPr>
        <p:txBody>
          <a:bodyPr>
            <a:normAutofit/>
          </a:bodyPr>
          <a:lstStyle/>
          <a:p>
            <a:r>
              <a:rPr lang="en-US" sz="2600" dirty="0"/>
              <a:t>Increasing capital intensity</a:t>
            </a:r>
          </a:p>
          <a:p>
            <a:endParaRPr lang="en-US" sz="1400" dirty="0"/>
          </a:p>
          <a:p>
            <a:r>
              <a:rPr lang="en-US" sz="2600" dirty="0"/>
              <a:t>Shifting authorship norms</a:t>
            </a:r>
          </a:p>
          <a:p>
            <a:endParaRPr lang="en-US" sz="1400" dirty="0"/>
          </a:p>
          <a:p>
            <a:r>
              <a:rPr lang="en-US" sz="2600" dirty="0"/>
              <a:t>Increasing competition </a:t>
            </a:r>
          </a:p>
          <a:p>
            <a:endParaRPr lang="en-US" sz="1400" dirty="0"/>
          </a:p>
          <a:p>
            <a:r>
              <a:rPr lang="en-US" sz="2600" dirty="0"/>
              <a:t>Knowledge burden hypothesis</a:t>
            </a:r>
          </a:p>
          <a:p>
            <a:endParaRPr lang="en-US" sz="1400" dirty="0"/>
          </a:p>
          <a:p>
            <a:r>
              <a:rPr lang="en-US" sz="2600" b="1" dirty="0"/>
              <a:t>Declining communication costs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82788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1">
                    <a:lumMod val="75000"/>
                  </a:schemeClr>
                </a:solidFill>
              </a:rPr>
              <a:t>Agrawal and Goldfarb. 2008. Restructuring </a:t>
            </a:r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research: Communication costs and the democratization of university </a:t>
            </a:r>
            <a:r>
              <a:rPr lang="en-CA" dirty="0" smtClean="0">
                <a:solidFill>
                  <a:schemeClr val="accent1">
                    <a:lumMod val="75000"/>
                  </a:schemeClr>
                </a:solidFill>
              </a:rPr>
              <a:t>innovation. </a:t>
            </a:r>
            <a:r>
              <a:rPr lang="en-CA" i="1" dirty="0" smtClean="0">
                <a:solidFill>
                  <a:schemeClr val="accent1">
                    <a:lumMod val="75000"/>
                  </a:schemeClr>
                </a:solidFill>
              </a:rPr>
              <a:t>American Economic Review.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Research Questions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How do changes in collaboration costs affect the process of knowledge production?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Did researchers at US universities connecting to Bitnet, an early version of the Internet, increase multi-institutional collaboration?  If so, by how much?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Did all universities that connected benefit equally?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 smtClean="0"/>
              <a:t>Quality: What is the role of top-tier relative to middle-tier institutions?  Is the division of labor in knowledge production sensitive to communication costs?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 smtClean="0"/>
              <a:t>Distance: Is electronic communication a substitute or compliment for face-to-face interaction in the context of research collaboration?  Do lower communication costs lead to the “death of distance” in terms of collaboration, or amplify agglomeration tendencies?</a:t>
            </a:r>
            <a:endParaRPr lang="en-US" altLang="en-US" sz="1400" dirty="0" smtClean="0"/>
          </a:p>
          <a:p>
            <a:pPr lvl="1" eaLnBrk="1" hangingPunct="1">
              <a:lnSpc>
                <a:spcPct val="80000"/>
              </a:lnSpc>
            </a:pP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31791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999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Main Findings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We exploit the variation in year of adoption and publication output over time in the 270 universities that published in seven top electrical engineering journals from 1981 to 1991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We find that a Bitnet connection did seem to facilitate a general increase in multi-institutional collaboration (by 40%, on average)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But, not all adopters benefited equally: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Bitnet seems to have facilitated a disproportionate increase (133%) in the role of second-tier universities, particularly those co-located with top-tier institutions. </a:t>
            </a:r>
          </a:p>
        </p:txBody>
      </p:sp>
    </p:spTree>
    <p:extLst>
      <p:ext uri="{BB962C8B-B14F-4D97-AF65-F5344CB8AC3E}">
        <p14:creationId xmlns:p14="http://schemas.microsoft.com/office/powerpoint/2010/main" val="2211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7552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Bitnet – a brief history</a:t>
            </a:r>
            <a:endParaRPr lang="en-CA" altLang="en-US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Bitnet was an early leader in network communications for the research and education community. </a:t>
            </a:r>
          </a:p>
          <a:p>
            <a:pPr lvl="1" eaLnBrk="1" hangingPunct="1">
              <a:lnSpc>
                <a:spcPct val="80000"/>
              </a:lnSpc>
            </a:pPr>
            <a:r>
              <a:rPr lang="en-CA" altLang="en-US" sz="1800" smtClean="0"/>
              <a:t>Email, FTP, listserv, etc.</a:t>
            </a:r>
          </a:p>
          <a:p>
            <a:pPr lvl="1" eaLnBrk="1" hangingPunct="1">
              <a:lnSpc>
                <a:spcPct val="80000"/>
              </a:lnSpc>
            </a:pPr>
            <a:r>
              <a:rPr lang="en-CA" altLang="en-US" sz="1800" smtClean="0"/>
              <a:t>“The IT director made the decision to actually make the connection”</a:t>
            </a:r>
          </a:p>
          <a:p>
            <a:pPr lvl="1" eaLnBrk="1" hangingPunct="1">
              <a:lnSpc>
                <a:spcPct val="80000"/>
              </a:lnSpc>
            </a:pPr>
            <a:r>
              <a:rPr lang="en-CA" altLang="en-US" sz="1800" smtClean="0"/>
              <a:t>“At its peak, Bitnet had millions of users”</a:t>
            </a:r>
          </a:p>
          <a:p>
            <a:pPr lvl="1" eaLnBrk="1" hangingPunct="1">
              <a:lnSpc>
                <a:spcPct val="80000"/>
              </a:lnSpc>
            </a:pPr>
            <a:endParaRPr lang="en-CA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Our Bitnet data spans the period 1981-1990.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The first mass-market browser, Mosaic, was developed in 1993.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CA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CA" altLang="en-US" sz="2000" smtClean="0"/>
              <a:t>Networks:	</a:t>
            </a:r>
          </a:p>
          <a:p>
            <a:pPr lvl="1" eaLnBrk="1" hangingPunct="1">
              <a:lnSpc>
                <a:spcPct val="80000"/>
              </a:lnSpc>
            </a:pPr>
            <a:r>
              <a:rPr lang="en-CA" altLang="en-US" sz="1800" smtClean="0"/>
              <a:t>ARPANET, EDUNET, CSNET, USENET were all founded for specialized purposes that served small number of schools, and a small number of researchers within those schools.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BITNET (1981) was created to promote the tools of computer networking for all scholars </a:t>
            </a:r>
          </a:p>
          <a:p>
            <a:pPr lvl="1" eaLnBrk="1" hangingPunct="1">
              <a:lnSpc>
                <a:spcPct val="80000"/>
              </a:lnSpc>
            </a:pPr>
            <a:r>
              <a:rPr lang="en-CA" altLang="en-US" sz="1800" smtClean="0"/>
              <a:t>Ira Fuchs, one of the founders of Bitnet, said: </a:t>
            </a:r>
          </a:p>
          <a:p>
            <a:pPr lvl="2" eaLnBrk="1" hangingPunct="1">
              <a:lnSpc>
                <a:spcPct val="80000"/>
              </a:lnSpc>
            </a:pPr>
            <a:r>
              <a:rPr lang="en-CA" altLang="en-US" sz="1600" smtClean="0"/>
              <a:t>“We created Bitnet to democratize connectivity.”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z="1600" smtClean="0"/>
          </a:p>
        </p:txBody>
      </p:sp>
    </p:spTree>
    <p:extLst>
      <p:ext uri="{BB962C8B-B14F-4D97-AF65-F5344CB8AC3E}">
        <p14:creationId xmlns:p14="http://schemas.microsoft.com/office/powerpoint/2010/main" val="153378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63575"/>
            <a:ext cx="8458200" cy="576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93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12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55742"/>
            <a:ext cx="8229600" cy="5289316"/>
          </a:xfrm>
          <a:noFill/>
        </p:spPr>
      </p:pic>
    </p:spTree>
    <p:extLst>
      <p:ext uri="{BB962C8B-B14F-4D97-AF65-F5344CB8AC3E}">
        <p14:creationId xmlns:p14="http://schemas.microsoft.com/office/powerpoint/2010/main" val="228176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8077200" cy="598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88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Bitnet facilitates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06316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1066800" y="116628"/>
            <a:ext cx="69342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/>
              <a:t>The Main Effect                   </a:t>
            </a:r>
            <a:r>
              <a:rPr lang="en-US" altLang="en-US" sz="2400" dirty="0"/>
              <a:t>Collaboration rates do not rise prior to adoption</a:t>
            </a:r>
          </a:p>
        </p:txBody>
      </p:sp>
      <p:pic>
        <p:nvPicPr>
          <p:cNvPr id="1843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696200" cy="547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61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Teams: Increase in Size and Impact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427704" y="6322201"/>
            <a:ext cx="1298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Jones (2010)</a:t>
            </a:r>
            <a:endParaRPr lang="en-CA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69" y="1000127"/>
            <a:ext cx="6232122" cy="524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6672262" y="1128708"/>
            <a:ext cx="20145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 Broad trend of increase in research team size across academic  fields and subfields</a:t>
            </a:r>
          </a:p>
          <a:p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Who’s Collaborating?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 smtClean="0"/>
              <a:t>Bitnet increase collaboration between tier 1 and tier 2 schools. Harvard-Northeastern more than Harvard-MIT.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Tier 2 schools became more productive.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Early on, it was collocated schools. 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Early IT led to a “democratization” of innovation. It enabled researchers at second tier schools to participate in cutting-edge research through collaboration.</a:t>
            </a:r>
            <a:endParaRPr lang="en-US" altLang="en-US" dirty="0" smtClean="0"/>
          </a:p>
          <a:p>
            <a:pPr lv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39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about patents?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Forman and Van </a:t>
            </a:r>
            <a:r>
              <a:rPr lang="en-CA" dirty="0" err="1" smtClean="0"/>
              <a:t>Zeebroeck</a:t>
            </a:r>
            <a:r>
              <a:rPr lang="en-CA" dirty="0" smtClean="0"/>
              <a:t> (2012) examine the impact of basic internet technology on collaborative patents</a:t>
            </a:r>
          </a:p>
          <a:p>
            <a:pPr lvl="1"/>
            <a:r>
              <a:rPr lang="en-CA" dirty="0" smtClean="0"/>
              <a:t>Internet increases collaborative patents, but for </a:t>
            </a:r>
            <a:r>
              <a:rPr lang="en-CA" i="1" dirty="0" smtClean="0"/>
              <a:t>geographically dispersed</a:t>
            </a:r>
            <a:r>
              <a:rPr lang="en-CA" dirty="0" smtClean="0"/>
              <a:t> teams. </a:t>
            </a:r>
          </a:p>
          <a:p>
            <a:pPr lvl="1"/>
            <a:endParaRPr lang="en-CA" dirty="0"/>
          </a:p>
          <a:p>
            <a:r>
              <a:rPr lang="en-CA" dirty="0" smtClean="0"/>
              <a:t>Forman, Goldfarb, and Greenstein (2014) shows that advanced internet adoption is correlated with increase in long distance collaborative patents. Internet seems to be mitigating an overall agglomeration effect in patenting</a:t>
            </a:r>
            <a:r>
              <a:rPr lang="en-CA" dirty="0" smtClean="0"/>
              <a:t>.</a:t>
            </a:r>
          </a:p>
          <a:p>
            <a:endParaRPr lang="en-CA" dirty="0"/>
          </a:p>
          <a:p>
            <a:r>
              <a:rPr lang="en-CA" dirty="0" smtClean="0"/>
              <a:t>Overall, improvements in information and communication technology have led to more collaboration, enabling more isolated individuals (by institution quality or by location) to innovate more.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50667091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Thank you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373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561975"/>
            <a:ext cx="7667625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9050454"/>
      </p:ext>
    </p:extLst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633413"/>
            <a:ext cx="6677025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0328656"/>
      </p:ext>
    </p:extLst>
  </p:cSld>
  <p:clrMapOvr>
    <a:masterClrMapping/>
  </p:clrMapOvr>
  <p:transition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063" y="576263"/>
            <a:ext cx="661987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49100"/>
      </p:ext>
    </p:extLst>
  </p:cSld>
  <p:clrMapOvr>
    <a:masterClrMapping/>
  </p:clrMapOvr>
  <p:transition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485775"/>
            <a:ext cx="725805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154413"/>
      </p:ext>
    </p:extLst>
  </p:cSld>
  <p:clrMapOvr>
    <a:masterClrMapping/>
  </p:clrMapOvr>
  <p:transition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dominant theme in the economics of innovation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“Our study suggests that the increase in </a:t>
            </a:r>
            <a:r>
              <a:rPr lang="en-US" dirty="0" smtClean="0"/>
              <a:t>US patents </a:t>
            </a:r>
            <a:r>
              <a:rPr lang="en-US" dirty="0"/>
              <a:t>in China and India are to a great </a:t>
            </a:r>
            <a:r>
              <a:rPr lang="en-US" dirty="0" smtClean="0"/>
              <a:t>extent driven </a:t>
            </a:r>
            <a:r>
              <a:rPr lang="en-US" dirty="0"/>
              <a:t>by MNCs from advanced economies </a:t>
            </a:r>
            <a:r>
              <a:rPr lang="en-US" dirty="0" smtClean="0"/>
              <a:t>and are </a:t>
            </a:r>
            <a:r>
              <a:rPr lang="en-US" dirty="0"/>
              <a:t>highly dependent on collaborations </a:t>
            </a:r>
            <a:r>
              <a:rPr lang="en-US" dirty="0" smtClean="0"/>
              <a:t>with inventors </a:t>
            </a:r>
            <a:r>
              <a:rPr lang="en-US" dirty="0"/>
              <a:t>in those advanced economies</a:t>
            </a:r>
            <a:r>
              <a:rPr lang="en-US" dirty="0" smtClean="0"/>
              <a:t>.” </a:t>
            </a:r>
            <a:r>
              <a:rPr lang="en-US" dirty="0" err="1" smtClean="0"/>
              <a:t>Branstetter</a:t>
            </a:r>
            <a:r>
              <a:rPr lang="en-US" dirty="0" smtClean="0"/>
              <a:t>, Li, and </a:t>
            </a:r>
            <a:r>
              <a:rPr lang="en-US" dirty="0" err="1" smtClean="0"/>
              <a:t>Veloso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“We show that these [geographic distribution </a:t>
            </a:r>
            <a:r>
              <a:rPr lang="en-US" dirty="0" smtClean="0"/>
              <a:t>of inventive </a:t>
            </a:r>
            <a:r>
              <a:rPr lang="en-US" dirty="0"/>
              <a:t>activity] results are largely driven </a:t>
            </a:r>
            <a:r>
              <a:rPr lang="en-US" dirty="0" smtClean="0"/>
              <a:t>by patents </a:t>
            </a:r>
            <a:r>
              <a:rPr lang="en-US" dirty="0"/>
              <a:t>filed by distant collaborators rather </a:t>
            </a:r>
            <a:r>
              <a:rPr lang="en-US" dirty="0" smtClean="0"/>
              <a:t>than </a:t>
            </a:r>
            <a:r>
              <a:rPr lang="en-CA" dirty="0" smtClean="0"/>
              <a:t>by </a:t>
            </a:r>
            <a:r>
              <a:rPr lang="en-CA" dirty="0"/>
              <a:t>non-collaborative patents or patents by </a:t>
            </a:r>
            <a:r>
              <a:rPr lang="en-CA" dirty="0" err="1" smtClean="0"/>
              <a:t>nondistant</a:t>
            </a:r>
            <a:r>
              <a:rPr lang="en-CA" dirty="0" smtClean="0"/>
              <a:t> collaborators...” Forman, Goldfarb, and Greenstein</a:t>
            </a:r>
          </a:p>
          <a:p>
            <a:endParaRPr lang="en-CA" dirty="0"/>
          </a:p>
          <a:p>
            <a:r>
              <a:rPr lang="en-US" dirty="0"/>
              <a:t>“Much of the equipment associated with these shifts </a:t>
            </a:r>
            <a:r>
              <a:rPr lang="en-US" dirty="0" smtClean="0"/>
              <a:t>in logic </a:t>
            </a:r>
            <a:r>
              <a:rPr lang="en-US" dirty="0"/>
              <a:t>were, although expensive, still affordable at the </a:t>
            </a:r>
            <a:r>
              <a:rPr lang="en-US" dirty="0" smtClean="0"/>
              <a:t>lab or </a:t>
            </a:r>
            <a:r>
              <a:rPr lang="en-US" dirty="0"/>
              <a:t>institutional level. Some, however, such as an </a:t>
            </a:r>
            <a:r>
              <a:rPr lang="en-US" dirty="0" smtClean="0"/>
              <a:t>NMR, carried </a:t>
            </a:r>
            <a:r>
              <a:rPr lang="en-US" dirty="0"/>
              <a:t>sufficiently large price tags to encourage, if </a:t>
            </a:r>
            <a:r>
              <a:rPr lang="en-US" dirty="0" smtClean="0"/>
              <a:t>not </a:t>
            </a:r>
            <a:r>
              <a:rPr lang="en-CA" dirty="0" smtClean="0"/>
              <a:t>demand</a:t>
            </a:r>
            <a:r>
              <a:rPr lang="en-CA" dirty="0"/>
              <a:t>, collaboration across institutions</a:t>
            </a:r>
            <a:r>
              <a:rPr lang="en-CA" dirty="0" smtClean="0"/>
              <a:t>.” Stephan</a:t>
            </a:r>
          </a:p>
          <a:p>
            <a:endParaRPr lang="en-CA" dirty="0"/>
          </a:p>
          <a:p>
            <a:r>
              <a:rPr lang="en-US" dirty="0"/>
              <a:t>“Collaborations with other scientists, </a:t>
            </a:r>
            <a:r>
              <a:rPr lang="en-US" dirty="0" smtClean="0"/>
              <a:t>as measured </a:t>
            </a:r>
            <a:r>
              <a:rPr lang="en-US" dirty="0"/>
              <a:t>by the number of coauthors on </a:t>
            </a:r>
            <a:r>
              <a:rPr lang="en-US" dirty="0" smtClean="0"/>
              <a:t>a paper</a:t>
            </a:r>
            <a:r>
              <a:rPr lang="en-US" dirty="0"/>
              <a:t>, have increased. This increase is driven </a:t>
            </a:r>
            <a:r>
              <a:rPr lang="en-US" dirty="0" smtClean="0"/>
              <a:t>by collaborations </a:t>
            </a:r>
            <a:r>
              <a:rPr lang="en-US" dirty="0"/>
              <a:t>with scientists outside of </a:t>
            </a:r>
            <a:r>
              <a:rPr lang="en-US" dirty="0" smtClean="0"/>
              <a:t>a </a:t>
            </a:r>
            <a:r>
              <a:rPr lang="en-CA" dirty="0" smtClean="0"/>
              <a:t>trainee’s </a:t>
            </a:r>
            <a:r>
              <a:rPr lang="en-CA" dirty="0"/>
              <a:t>laboratory</a:t>
            </a:r>
            <a:r>
              <a:rPr lang="en-CA" dirty="0" smtClean="0"/>
              <a:t>.” Conti and Liu</a:t>
            </a:r>
          </a:p>
          <a:p>
            <a:endParaRPr lang="en-CA" dirty="0"/>
          </a:p>
          <a:p>
            <a:r>
              <a:rPr lang="en-US" dirty="0"/>
              <a:t>“The major factor cited for all types of </a:t>
            </a:r>
            <a:r>
              <a:rPr lang="en-US" dirty="0" smtClean="0"/>
              <a:t>collaborations was </a:t>
            </a:r>
            <a:r>
              <a:rPr lang="en-US" dirty="0"/>
              <a:t>‘unique knowledge, expertise, capabilities.’ </a:t>
            </a:r>
            <a:r>
              <a:rPr lang="en-US" dirty="0" smtClean="0"/>
              <a:t>Non-</a:t>
            </a:r>
            <a:r>
              <a:rPr lang="en-US" dirty="0" err="1" smtClean="0"/>
              <a:t>colocated</a:t>
            </a:r>
            <a:r>
              <a:rPr lang="en-US" dirty="0" smtClean="0"/>
              <a:t> and </a:t>
            </a:r>
            <a:r>
              <a:rPr lang="en-US" dirty="0"/>
              <a:t>international teams were more likely </a:t>
            </a:r>
            <a:r>
              <a:rPr lang="en-US" dirty="0" smtClean="0"/>
              <a:t>to have </a:t>
            </a:r>
            <a:r>
              <a:rPr lang="en-US" dirty="0"/>
              <a:t>a coauthor contributing data, material </a:t>
            </a:r>
            <a:r>
              <a:rPr lang="en-US" dirty="0" smtClean="0"/>
              <a:t>or components </a:t>
            </a:r>
            <a:r>
              <a:rPr lang="en-US" dirty="0"/>
              <a:t>- a pattern that has been increasing </a:t>
            </a:r>
            <a:r>
              <a:rPr lang="en-US" dirty="0" smtClean="0"/>
              <a:t>over </a:t>
            </a:r>
            <a:r>
              <a:rPr lang="en-CA" dirty="0" smtClean="0"/>
              <a:t>time...” Freeman, </a:t>
            </a:r>
            <a:r>
              <a:rPr lang="en-CA" dirty="0" err="1" smtClean="0"/>
              <a:t>Ganguli</a:t>
            </a:r>
            <a:r>
              <a:rPr lang="en-CA" dirty="0" smtClean="0"/>
              <a:t>, </a:t>
            </a:r>
            <a:r>
              <a:rPr lang="en-CA" dirty="0" err="1" smtClean="0"/>
              <a:t>Murciano-Goroff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6982683"/>
      </p:ext>
    </p:extLst>
  </p:cSld>
  <p:clrMapOvr>
    <a:masterClrMapping/>
  </p:clrMapOvr>
  <p:transition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277813"/>
            <a:ext cx="8701087" cy="636587"/>
          </a:xfrm>
        </p:spPr>
        <p:txBody>
          <a:bodyPr/>
          <a:lstStyle/>
          <a:p>
            <a:r>
              <a:rPr lang="en-US" dirty="0" smtClean="0"/>
              <a:t>Hypotheses behind increasing team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36064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Increasing capital intensity</a:t>
            </a:r>
          </a:p>
          <a:p>
            <a:endParaRPr lang="en-US" sz="1400" dirty="0"/>
          </a:p>
          <a:p>
            <a:r>
              <a:rPr lang="en-US" sz="2600" dirty="0"/>
              <a:t>Shifting authorship norms</a:t>
            </a:r>
          </a:p>
          <a:p>
            <a:endParaRPr lang="en-US" sz="1400" dirty="0"/>
          </a:p>
          <a:p>
            <a:r>
              <a:rPr lang="en-US" sz="2600" dirty="0" smtClean="0"/>
              <a:t>Increasing </a:t>
            </a:r>
            <a:r>
              <a:rPr lang="en-US" sz="2600" dirty="0"/>
              <a:t>competition </a:t>
            </a:r>
          </a:p>
          <a:p>
            <a:endParaRPr lang="en-US" sz="1400" dirty="0" smtClean="0"/>
          </a:p>
          <a:p>
            <a:r>
              <a:rPr lang="en-US" sz="2600" dirty="0"/>
              <a:t>Knowledge burden hypothesis</a:t>
            </a:r>
          </a:p>
          <a:p>
            <a:endParaRPr lang="en-US" sz="1400" dirty="0"/>
          </a:p>
          <a:p>
            <a:r>
              <a:rPr lang="en-US" sz="2600" dirty="0"/>
              <a:t>Declining communication costs</a:t>
            </a:r>
          </a:p>
          <a:p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91868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277813"/>
            <a:ext cx="8701087" cy="636587"/>
          </a:xfrm>
        </p:spPr>
        <p:txBody>
          <a:bodyPr/>
          <a:lstStyle/>
          <a:p>
            <a:r>
              <a:rPr lang="en-US" dirty="0" smtClean="0"/>
              <a:t>Hypotheses behind increasing team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36064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Increasing capital intensity</a:t>
            </a:r>
          </a:p>
          <a:p>
            <a:endParaRPr lang="en-US" sz="1400" dirty="0"/>
          </a:p>
          <a:p>
            <a:r>
              <a:rPr lang="en-US" sz="2600" dirty="0"/>
              <a:t>Shifting authorship norms</a:t>
            </a:r>
          </a:p>
          <a:p>
            <a:endParaRPr lang="en-US" sz="1400" dirty="0"/>
          </a:p>
          <a:p>
            <a:r>
              <a:rPr lang="en-US" sz="2600" dirty="0" smtClean="0"/>
              <a:t>Increasing </a:t>
            </a:r>
            <a:r>
              <a:rPr lang="en-US" sz="2600" dirty="0"/>
              <a:t>competition </a:t>
            </a:r>
          </a:p>
          <a:p>
            <a:endParaRPr lang="en-US" sz="1400" dirty="0" smtClean="0"/>
          </a:p>
          <a:p>
            <a:r>
              <a:rPr lang="en-US" sz="2600" b="1" dirty="0"/>
              <a:t>Knowledge burden hypothesis</a:t>
            </a:r>
          </a:p>
          <a:p>
            <a:endParaRPr lang="en-US" sz="1400" dirty="0"/>
          </a:p>
          <a:p>
            <a:r>
              <a:rPr lang="en-US" sz="2600" dirty="0"/>
              <a:t>Declining communication costs</a:t>
            </a:r>
          </a:p>
          <a:p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48824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Design1">
  <a:themeElements>
    <a:clrScheme name="Custom 8">
      <a:dk1>
        <a:srgbClr val="000000"/>
      </a:dk1>
      <a:lt1>
        <a:srgbClr val="FFFFFF"/>
      </a:lt1>
      <a:dk2>
        <a:srgbClr val="333399"/>
      </a:dk2>
      <a:lt2>
        <a:srgbClr val="333399"/>
      </a:lt2>
      <a:accent1>
        <a:srgbClr val="3333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E2FFFF"/>
      </a:accent5>
      <a:accent6>
        <a:srgbClr val="B9E7E7"/>
      </a:accent6>
      <a:hlink>
        <a:srgbClr val="333399"/>
      </a:hlink>
      <a:folHlink>
        <a:srgbClr val="333399"/>
      </a:folHlink>
    </a:clrScheme>
    <a:fontScheme name="Level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5F5F5F"/>
        </a:dk2>
        <a:lt2>
          <a:srgbClr val="5F5F5F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0">
        <a:dk1>
          <a:srgbClr val="000000"/>
        </a:dk1>
        <a:lt1>
          <a:srgbClr val="FFFFFF"/>
        </a:lt1>
        <a:dk2>
          <a:srgbClr val="FF0000"/>
        </a:dk2>
        <a:lt2>
          <a:srgbClr val="5F5F5F"/>
        </a:lt2>
        <a:accent1>
          <a:srgbClr val="FF00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1">
        <a:dk1>
          <a:srgbClr val="000000"/>
        </a:dk1>
        <a:lt1>
          <a:srgbClr val="FFFFFF"/>
        </a:lt1>
        <a:dk2>
          <a:srgbClr val="333399"/>
        </a:dk2>
        <a:lt2>
          <a:srgbClr val="5F5F5F"/>
        </a:lt2>
        <a:accent1>
          <a:srgbClr val="FF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2D2D8A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2">
        <a:dk1>
          <a:srgbClr val="000000"/>
        </a:dk1>
        <a:lt1>
          <a:srgbClr val="FFFFFF"/>
        </a:lt1>
        <a:dk2>
          <a:srgbClr val="333399"/>
        </a:dk2>
        <a:lt2>
          <a:srgbClr val="5F5F5F"/>
        </a:lt2>
        <a:accent1>
          <a:srgbClr val="FF00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yDesign1">
  <a:themeElements>
    <a:clrScheme name="Custom 8">
      <a:dk1>
        <a:srgbClr val="000000"/>
      </a:dk1>
      <a:lt1>
        <a:srgbClr val="FFFFFF"/>
      </a:lt1>
      <a:dk2>
        <a:srgbClr val="333399"/>
      </a:dk2>
      <a:lt2>
        <a:srgbClr val="333399"/>
      </a:lt2>
      <a:accent1>
        <a:srgbClr val="3333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E2FFFF"/>
      </a:accent5>
      <a:accent6>
        <a:srgbClr val="B9E7E7"/>
      </a:accent6>
      <a:hlink>
        <a:srgbClr val="333399"/>
      </a:hlink>
      <a:folHlink>
        <a:srgbClr val="333399"/>
      </a:folHlink>
    </a:clrScheme>
    <a:fontScheme name="Level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5F5F5F"/>
        </a:dk2>
        <a:lt2>
          <a:srgbClr val="5F5F5F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0">
        <a:dk1>
          <a:srgbClr val="000000"/>
        </a:dk1>
        <a:lt1>
          <a:srgbClr val="FFFFFF"/>
        </a:lt1>
        <a:dk2>
          <a:srgbClr val="FF0000"/>
        </a:dk2>
        <a:lt2>
          <a:srgbClr val="5F5F5F"/>
        </a:lt2>
        <a:accent1>
          <a:srgbClr val="FF00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1">
        <a:dk1>
          <a:srgbClr val="000000"/>
        </a:dk1>
        <a:lt1>
          <a:srgbClr val="FFFFFF"/>
        </a:lt1>
        <a:dk2>
          <a:srgbClr val="333399"/>
        </a:dk2>
        <a:lt2>
          <a:srgbClr val="5F5F5F"/>
        </a:lt2>
        <a:accent1>
          <a:srgbClr val="FF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2D2D8A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2">
        <a:dk1>
          <a:srgbClr val="000000"/>
        </a:dk1>
        <a:lt1>
          <a:srgbClr val="FFFFFF"/>
        </a:lt1>
        <a:dk2>
          <a:srgbClr val="333399"/>
        </a:dk2>
        <a:lt2>
          <a:srgbClr val="5F5F5F"/>
        </a:lt2>
        <a:accent1>
          <a:srgbClr val="FF00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MyDesign1">
  <a:themeElements>
    <a:clrScheme name="Custom 8">
      <a:dk1>
        <a:srgbClr val="000000"/>
      </a:dk1>
      <a:lt1>
        <a:srgbClr val="FFFFFF"/>
      </a:lt1>
      <a:dk2>
        <a:srgbClr val="333399"/>
      </a:dk2>
      <a:lt2>
        <a:srgbClr val="333399"/>
      </a:lt2>
      <a:accent1>
        <a:srgbClr val="3333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E2FFFF"/>
      </a:accent5>
      <a:accent6>
        <a:srgbClr val="B9E7E7"/>
      </a:accent6>
      <a:hlink>
        <a:srgbClr val="333399"/>
      </a:hlink>
      <a:folHlink>
        <a:srgbClr val="333399"/>
      </a:folHlink>
    </a:clrScheme>
    <a:fontScheme name="Level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5F5F5F"/>
        </a:dk2>
        <a:lt2>
          <a:srgbClr val="5F5F5F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0">
        <a:dk1>
          <a:srgbClr val="000000"/>
        </a:dk1>
        <a:lt1>
          <a:srgbClr val="FFFFFF"/>
        </a:lt1>
        <a:dk2>
          <a:srgbClr val="FF0000"/>
        </a:dk2>
        <a:lt2>
          <a:srgbClr val="5F5F5F"/>
        </a:lt2>
        <a:accent1>
          <a:srgbClr val="FF00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1">
        <a:dk1>
          <a:srgbClr val="000000"/>
        </a:dk1>
        <a:lt1>
          <a:srgbClr val="FFFFFF"/>
        </a:lt1>
        <a:dk2>
          <a:srgbClr val="333399"/>
        </a:dk2>
        <a:lt2>
          <a:srgbClr val="5F5F5F"/>
        </a:lt2>
        <a:accent1>
          <a:srgbClr val="FF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2D2D8A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12">
        <a:dk1>
          <a:srgbClr val="000000"/>
        </a:dk1>
        <a:lt1>
          <a:srgbClr val="FFFFFF"/>
        </a:lt1>
        <a:dk2>
          <a:srgbClr val="333399"/>
        </a:dk2>
        <a:lt2>
          <a:srgbClr val="5F5F5F"/>
        </a:lt2>
        <a:accent1>
          <a:srgbClr val="FF00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MyDesign1</Template>
  <TotalTime>7888</TotalTime>
  <Words>809</Words>
  <Application>Microsoft Office PowerPoint</Application>
  <PresentationFormat>On-screen Show (4:3)</PresentationFormat>
  <Paragraphs>106</Paragraphs>
  <Slides>22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MyDesign1</vt:lpstr>
      <vt:lpstr>Custom Design</vt:lpstr>
      <vt:lpstr>1_MyDesign1</vt:lpstr>
      <vt:lpstr>1_Custom Design</vt:lpstr>
      <vt:lpstr>2_MyDesign1</vt:lpstr>
      <vt:lpstr>2_Custom Design</vt:lpstr>
      <vt:lpstr>Information Technology  and the increasing rate of academic collaboration</vt:lpstr>
      <vt:lpstr>Research Teams: Increase in Size and Impact</vt:lpstr>
      <vt:lpstr>PowerPoint Presentation</vt:lpstr>
      <vt:lpstr>PowerPoint Presentation</vt:lpstr>
      <vt:lpstr>PowerPoint Presentation</vt:lpstr>
      <vt:lpstr>PowerPoint Presentation</vt:lpstr>
      <vt:lpstr>A dominant theme in the economics of innovation</vt:lpstr>
      <vt:lpstr>Hypotheses behind increasing team size</vt:lpstr>
      <vt:lpstr>Hypotheses behind increasing team size</vt:lpstr>
      <vt:lpstr>Hypotheses behind increasing team size</vt:lpstr>
      <vt:lpstr>PowerPoint Presentation</vt:lpstr>
      <vt:lpstr>Research Questions</vt:lpstr>
      <vt:lpstr>Main Findings</vt:lpstr>
      <vt:lpstr>Bitnet – a brief history</vt:lpstr>
      <vt:lpstr>PowerPoint Presentation</vt:lpstr>
      <vt:lpstr>PowerPoint Presentation</vt:lpstr>
      <vt:lpstr>PowerPoint Presentation</vt:lpstr>
      <vt:lpstr>Bitnet facilitates collaboration</vt:lpstr>
      <vt:lpstr>PowerPoint Presentation</vt:lpstr>
      <vt:lpstr>Who’s Collaborating?</vt:lpstr>
      <vt:lpstr>What about patents?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Teams  and the Knowledge Burden Hypothesis: Evidence from the Collapse of the Soviet Union</dc:title>
  <dc:creator>Ajay Agrawal</dc:creator>
  <cp:lastModifiedBy>agoldfarb</cp:lastModifiedBy>
  <cp:revision>317</cp:revision>
  <cp:lastPrinted>2012-09-17T22:01:16Z</cp:lastPrinted>
  <dcterms:created xsi:type="dcterms:W3CDTF">2012-09-15T15:51:32Z</dcterms:created>
  <dcterms:modified xsi:type="dcterms:W3CDTF">2014-11-21T16:46:28Z</dcterms:modified>
</cp:coreProperties>
</file>